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heme/theme2.xml" ContentType="application/vnd.openxmlformats-officedocument.them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74.xml" ContentType="application/vnd.openxmlformats-officedocument.presentationml.tags+xml"/>
  <Override PartName="/ppt/notesSlides/notesSlide5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323" r:id="rId3"/>
    <p:sldId id="324" r:id="rId4"/>
    <p:sldId id="358" r:id="rId5"/>
    <p:sldId id="366" r:id="rId6"/>
    <p:sldId id="327" r:id="rId7"/>
    <p:sldId id="368" r:id="rId8"/>
    <p:sldId id="342" r:id="rId9"/>
    <p:sldId id="355" r:id="rId10"/>
    <p:sldId id="367" r:id="rId11"/>
    <p:sldId id="372" r:id="rId12"/>
    <p:sldId id="370" r:id="rId13"/>
    <p:sldId id="375" r:id="rId14"/>
    <p:sldId id="371" r:id="rId15"/>
    <p:sldId id="373" r:id="rId16"/>
    <p:sldId id="318" r:id="rId17"/>
    <p:sldId id="341" r:id="rId18"/>
    <p:sldId id="374" r:id="rId19"/>
    <p:sldId id="369" r:id="rId20"/>
    <p:sldId id="349" r:id="rId21"/>
    <p:sldId id="364" r:id="rId22"/>
    <p:sldId id="379" r:id="rId23"/>
    <p:sldId id="378" r:id="rId24"/>
    <p:sldId id="348" r:id="rId25"/>
    <p:sldId id="376" r:id="rId26"/>
    <p:sldId id="386" r:id="rId27"/>
    <p:sldId id="270" r:id="rId28"/>
    <p:sldId id="352" r:id="rId29"/>
    <p:sldId id="316" r:id="rId30"/>
    <p:sldId id="317" r:id="rId31"/>
    <p:sldId id="357" r:id="rId32"/>
    <p:sldId id="377" r:id="rId33"/>
    <p:sldId id="382" r:id="rId34"/>
    <p:sldId id="384" r:id="rId35"/>
    <p:sldId id="380" r:id="rId36"/>
    <p:sldId id="381" r:id="rId37"/>
    <p:sldId id="385" r:id="rId38"/>
    <p:sldId id="319" r:id="rId39"/>
    <p:sldId id="286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2" autoAdjust="0"/>
    <p:restoredTop sz="82649" autoAdjust="0"/>
  </p:normalViewPr>
  <p:slideViewPr>
    <p:cSldViewPr>
      <p:cViewPr varScale="1">
        <p:scale>
          <a:sx n="70" d="100"/>
          <a:sy n="70" d="100"/>
        </p:scale>
        <p:origin x="1500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7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5C72A-5A8B-4DFE-A09E-DDC75DFE841C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7F44C-D388-4ED0-9976-E17ACD347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63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we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08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197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96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422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show upcoming, buckle 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370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79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74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01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44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879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890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19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8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  <p:custDataLst>
              <p:tags r:id="rId2"/>
            </p:custDataLst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27 Nov 2007	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2007 Fall AS Seminar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6EE3E72-AF53-47F2-B5E1-0D8B6B46A37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3BCDE-E511-4E7B-BDFE-655FE35864EF}" type="datetimeFigureOut">
              <a:rPr lang="en-US" smtClean="0"/>
              <a:pPr/>
              <a:t>9/29/2020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7" Type="http://schemas.openxmlformats.org/officeDocument/2006/relationships/image" Target="../media/image1.pn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request/asos/1min.p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esonet.agron.iastate.edu/plotting/auto/?_wait=no&amp;q=211&amp;ptype=wind&amp;network=IA_ASOS&amp;zstation=DSM&amp;sts=2020%2F08%2F10+1545&amp;ets=2020%2F08%2F10+1700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sites/windrose.phtml?station=SAT&amp;network=TX_ASO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esonet.agron.iastate.edu/request/download.p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mesonet.agron.iastate.edu/plotting/auto/?_wait=no&amp;q=160&amp;station=CIDI4&amp;dt=2016%2F09%2F27+0220&amp;var=primary&amp;dpi=100&amp;_fmt=js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wx/afos/p.php?pil=TCDAT1&amp;e=198909200334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hyperlink" Target="https://mesonet.agron.iastate.edu/timemachine/#59.0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5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mesonet.agron.iastate.edu/COOP/current.phtml?sortcol=ts&amp;wfo=EWX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mesonet.agron.iastate.edu/nws/spc_outlook_search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mesonet.agron.iastate.edu/mos/" TargetMode="External"/><Relationship Id="rId4" Type="http://schemas.openxmlformats.org/officeDocument/2006/relationships/hyperlink" Target="https://mesonet.agron.iastate.edu/plotting/auto/?_wait=no&amp;q=37&amp;network=TX_ASOS&amp;zstation=SAT&amp;month=9&amp;year=2020&amp;model=NAM&amp;dpi=100&amp;_fmt=p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request/gis/nexrad_storm_attrs.php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6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212&amp;station=_FWD&amp;year=2020&amp;hour=00&amp;var=pwater_mm&amp;level=500&amp;dpi=100&amp;_fmt=js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5a_b5_oz2kEiLMacjMSNWiJeYizS8VuPBnjOhhngxKc/edit#gid=1391190654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mesonet.agron.iastate.edu/vtec/#2019-O-NEW-KEWX-SV-W-0173/EWX-N0U-201906092346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mesonet.agron.iastate.edu/vtec/search.php#bypoint/-97.9706/30.1509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mesonet.agron.iastate.edu/nws/list_tags.php?wfo=EWX&amp;year=2020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80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cow/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6.xml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raccoon/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7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sonet.agron.iastate.edu/plotting/auto/?_wait=no&amp;q=90&amp;t=cwa&amp;v=total&amp;ilabel=yes&amp;geo=polygon&amp;drawc=yes&amp;year=2020&amp;year2=2020&amp;sdate=2008%2F01%2F01+0000&amp;edate=2020%2F09%2F28+0000&amp;station=EWX&amp;state=IA&amp;phenomena=SV&amp;significance=W&amp;cmap=jet&amp;interval=1&amp;dpi=100&amp;_fmt=png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sonet.agron.iastate.edu/plotting/auto/?_wait=no&amp;q=90&amp;t=cwa&amp;v=yearavg&amp;ilabel=yes&amp;geo=ugc&amp;drawc=yes&amp;year=2008&amp;year2=2020&amp;sdate=2008%2F01%2F01+0000&amp;edate=2020%2F09%2F28+0000&amp;station=EWX&amp;state=IA&amp;phenomena=FF&amp;significance=W&amp;cmap=jet&amp;interval=1&amp;dpi=100&amp;_fmt=png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sonet.agron.iastate.edu/plotting/auto/?_wait=no&amp;q=90&amp;t=state&amp;v=lastyear&amp;ilabel=yes&amp;geo=ugc&amp;drawc=yes&amp;year=2008&amp;year2=2020&amp;sdate=2008%2F01%2F01+0000&amp;edate=2020%2F09%2F28+0000&amp;station=EWX&amp;state=TX&amp;phenomena=TO&amp;significance=A&amp;cmap=jet&amp;interval=1&amp;dpi=100&amp;_fmt=png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sonet.agron.iastate.edu/plotting/auto/?_wait=no&amp;q=210&amp;pil=RER&amp;var=count&amp;sts=2012%2F03%2F01+0000&amp;ets=2012%2F04%2F01+0000&amp;cmap=plasma&amp;dpi=100&amp;_fmt=png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sonet.agron.iastate.edu/plotting/auto/?_wait=no&amp;q=56&amp;opt=wfo&amp;state=TX&amp;station=EWX&amp;phenomena=SV&amp;significance=W&amp;dpi=100&amp;_fmt=png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sonet.agron.iastate.edu/plotting/auto/?_wait=no&amp;q=195&amp;_opt_date=on&amp;date=2013%2F11%2F17&amp;wfo=IND&amp;p=TO&amp;dpi=100&amp;_fmt=png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sonet.agron.iastate.edu/plotting/auto/?_wait=no&amp;q=93&amp;network=TX_ASOS&amp;zstation=SAT&amp;syear=1973&amp;eyear=2020&amp;year=2020&amp;var=heatindex&amp;ytd=no&amp;inc=no&amp;dpi=100&amp;_fmt=png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91.xml"/><Relationship Id="rId7" Type="http://schemas.openxmlformats.org/officeDocument/2006/relationships/image" Target="../media/image42.png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93.xml"/><Relationship Id="rId4" Type="http://schemas.openxmlformats.org/officeDocument/2006/relationships/tags" Target="../tags/tag9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usage/" TargetMode="External"/><Relationship Id="rId2" Type="http://schemas.openxmlformats.org/officeDocument/2006/relationships/hyperlink" Target="https://mesonet.agron.iastate.edu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hyperlink" Target="https://mesonet.agron.iastate.edu/plotting/auto/?_wait=no&amp;q=167&amp;network=TX_ASOS&amp;zstation=SAT&amp;month=9&amp;year=2020&amp;dpi=100&amp;_fmt=png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4.xml"/><Relationship Id="rId6" Type="http://schemas.openxmlformats.org/officeDocument/2006/relationships/hyperlink" Target="https://mesonet.agron.iastate.edu/plotting/auto/?_wait=no&amp;q=70&amp;opt=wfo&amp;station=EWX&amp;state=IA&amp;phenomena=TO&amp;significance=W&amp;split=jan1&amp;dpi=100&amp;_fmt=png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685800" y="2513520"/>
            <a:ext cx="7772400" cy="1470025"/>
          </a:xfrm>
        </p:spPr>
        <p:txBody>
          <a:bodyPr>
            <a:noAutofit/>
          </a:bodyPr>
          <a:lstStyle/>
          <a:p>
            <a:r>
              <a:rPr lang="en-US" sz="6600" dirty="0">
                <a:solidFill>
                  <a:srgbClr val="FFFF00"/>
                </a:solidFill>
              </a:rPr>
              <a:t>IEM Dog &amp; Pony Show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371600" y="4625974"/>
            <a:ext cx="6400800" cy="14700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Daryl Herzmann</a:t>
            </a:r>
          </a:p>
          <a:p>
            <a:r>
              <a:rPr lang="en-US" dirty="0"/>
              <a:t>@</a:t>
            </a:r>
            <a:r>
              <a:rPr lang="en-US" dirty="0" err="1"/>
              <a:t>akrherz</a:t>
            </a:r>
            <a:endParaRPr lang="en-US" dirty="0"/>
          </a:p>
          <a:p>
            <a:r>
              <a:rPr lang="en-US" dirty="0"/>
              <a:t>Iowa State University</a:t>
            </a:r>
          </a:p>
        </p:txBody>
      </p:sp>
      <p:pic>
        <p:nvPicPr>
          <p:cNvPr id="4" name="Picture 5" descr="cy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62400" y="201304"/>
            <a:ext cx="1445734" cy="1642491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C1FDDD-21B8-4A80-8C7E-29FEC53DC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Datasets Curated</a:t>
            </a:r>
            <a:br>
              <a:rPr lang="en-US" dirty="0"/>
            </a:br>
            <a:r>
              <a:rPr lang="en-US" sz="3100" dirty="0"/>
              <a:t>(or how many abbreviations fit on one slide)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154066-95E5-4EDB-BB0F-415DDA936F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ASOS 1 Minute Data</a:t>
            </a:r>
          </a:p>
          <a:p>
            <a:r>
              <a:rPr lang="en-US" sz="2400" dirty="0" err="1"/>
              <a:t>Bufkit</a:t>
            </a:r>
            <a:r>
              <a:rPr lang="en-US" sz="2400" dirty="0"/>
              <a:t> Profiles</a:t>
            </a:r>
          </a:p>
          <a:p>
            <a:r>
              <a:rPr lang="en-US" sz="2400" dirty="0"/>
              <a:t>CLI Data</a:t>
            </a:r>
          </a:p>
          <a:p>
            <a:r>
              <a:rPr lang="en-US" sz="2400" dirty="0"/>
              <a:t>Flash Flood Guidance</a:t>
            </a:r>
          </a:p>
          <a:p>
            <a:r>
              <a:rPr lang="en-US" sz="2400" dirty="0">
                <a:solidFill>
                  <a:srgbClr val="FFFF00"/>
                </a:solidFill>
              </a:rPr>
              <a:t>Global METAR</a:t>
            </a:r>
          </a:p>
          <a:p>
            <a:r>
              <a:rPr lang="en-US" sz="2400" dirty="0">
                <a:solidFill>
                  <a:srgbClr val="FFFF00"/>
                </a:solidFill>
              </a:rPr>
              <a:t>HML (River Stage Forecasts)</a:t>
            </a:r>
          </a:p>
          <a:p>
            <a:r>
              <a:rPr lang="en-US" sz="2400" dirty="0"/>
              <a:t>Iowa+ Webcams</a:t>
            </a:r>
          </a:p>
          <a:p>
            <a:r>
              <a:rPr lang="en-US" sz="2400" dirty="0"/>
              <a:t>Local Storm Reports</a:t>
            </a:r>
          </a:p>
          <a:p>
            <a:r>
              <a:rPr lang="en-US" sz="2400" dirty="0"/>
              <a:t>MADIS / “HFMETAR”</a:t>
            </a:r>
          </a:p>
          <a:p>
            <a:r>
              <a:rPr lang="en-US" sz="2400" dirty="0"/>
              <a:t>MRMS</a:t>
            </a:r>
          </a:p>
          <a:p>
            <a:r>
              <a:rPr lang="en-US" sz="2400" dirty="0"/>
              <a:t>NCEP F000 Models</a:t>
            </a:r>
          </a:p>
          <a:p>
            <a:r>
              <a:rPr lang="en-US" sz="2400" dirty="0"/>
              <a:t>NEXRAD Level II Live Data</a:t>
            </a:r>
          </a:p>
          <a:p>
            <a:r>
              <a:rPr lang="en-US" sz="2400" dirty="0"/>
              <a:t>NLDN (Not Public)</a:t>
            </a:r>
          </a:p>
          <a:p>
            <a:r>
              <a:rPr lang="en-US" sz="2400" dirty="0"/>
              <a:t>NRCS SCAN</a:t>
            </a:r>
          </a:p>
          <a:p>
            <a:r>
              <a:rPr lang="en-US" sz="2400" dirty="0">
                <a:solidFill>
                  <a:srgbClr val="FFFF00"/>
                </a:solidFill>
              </a:rPr>
              <a:t>NWS Text Archive</a:t>
            </a:r>
          </a:p>
          <a:p>
            <a:r>
              <a:rPr lang="en-US" sz="2400" dirty="0">
                <a:solidFill>
                  <a:srgbClr val="FFFF00"/>
                </a:solidFill>
              </a:rPr>
              <a:t>NWS “</a:t>
            </a:r>
            <a:r>
              <a:rPr lang="en-US" sz="2400" dirty="0" err="1">
                <a:solidFill>
                  <a:srgbClr val="FFFF00"/>
                </a:solidFill>
              </a:rPr>
              <a:t>WaWA</a:t>
            </a:r>
            <a:r>
              <a:rPr lang="en-US" sz="2400" dirty="0">
                <a:solidFill>
                  <a:srgbClr val="FFFF00"/>
                </a:solidFill>
              </a:rPr>
              <a:t>” Map</a:t>
            </a:r>
          </a:p>
          <a:p>
            <a:endParaRPr lang="en-US" sz="2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C0C86B-007E-4A2A-B33D-EEA0F280B23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800" dirty="0"/>
              <a:t>PIREPs</a:t>
            </a:r>
          </a:p>
          <a:p>
            <a:r>
              <a:rPr lang="en-US" dirty="0"/>
              <a:t>Public RWIS Networks</a:t>
            </a:r>
          </a:p>
          <a:p>
            <a:r>
              <a:rPr lang="en-US" dirty="0">
                <a:solidFill>
                  <a:srgbClr val="FFFF00"/>
                </a:solidFill>
              </a:rPr>
              <a:t>RADAR Products</a:t>
            </a:r>
          </a:p>
          <a:p>
            <a:r>
              <a:rPr lang="en-US" sz="2800" dirty="0"/>
              <a:t>RTMA</a:t>
            </a:r>
          </a:p>
          <a:p>
            <a:r>
              <a:rPr lang="en-US" sz="2800" dirty="0">
                <a:solidFill>
                  <a:srgbClr val="FFFF00"/>
                </a:solidFill>
              </a:rPr>
              <a:t>SHEF HADS/DCP/COOP</a:t>
            </a:r>
          </a:p>
          <a:p>
            <a:r>
              <a:rPr lang="en-US" sz="2800" dirty="0"/>
              <a:t>SIGMETs</a:t>
            </a:r>
          </a:p>
          <a:p>
            <a:r>
              <a:rPr lang="en-US" sz="2800" dirty="0">
                <a:solidFill>
                  <a:srgbClr val="FFFF00"/>
                </a:solidFill>
              </a:rPr>
              <a:t>SPC MCD/Watches/Outlooks</a:t>
            </a:r>
          </a:p>
          <a:p>
            <a:r>
              <a:rPr lang="en-US" dirty="0"/>
              <a:t>SMOS Satellite (Midwest)</a:t>
            </a:r>
          </a:p>
          <a:p>
            <a:r>
              <a:rPr lang="en-US" sz="2800" dirty="0">
                <a:solidFill>
                  <a:srgbClr val="FFFF00"/>
                </a:solidFill>
              </a:rPr>
              <a:t>Soundings</a:t>
            </a:r>
          </a:p>
          <a:p>
            <a:r>
              <a:rPr lang="en-US" sz="2800" dirty="0">
                <a:solidFill>
                  <a:srgbClr val="FFFF00"/>
                </a:solidFill>
              </a:rPr>
              <a:t>Text MOS</a:t>
            </a:r>
            <a:endParaRPr lang="en-US" sz="2800" dirty="0"/>
          </a:p>
          <a:p>
            <a:r>
              <a:rPr lang="en-US" dirty="0"/>
              <a:t>USCRN</a:t>
            </a:r>
          </a:p>
          <a:p>
            <a:r>
              <a:rPr lang="en-US" sz="2800" dirty="0"/>
              <a:t>Various Iowa-Only Observations</a:t>
            </a:r>
          </a:p>
          <a:p>
            <a:r>
              <a:rPr lang="en-US" dirty="0">
                <a:solidFill>
                  <a:srgbClr val="FFFF00"/>
                </a:solidFill>
              </a:rPr>
              <a:t>VTEC </a:t>
            </a:r>
            <a:r>
              <a:rPr lang="en-US" dirty="0" err="1">
                <a:solidFill>
                  <a:srgbClr val="FFFF00"/>
                </a:solidFill>
              </a:rPr>
              <a:t>WaWA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15minute Fisher/Porter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C8AAB0-EBD9-4C90-AB65-D9E5C0F726E2}"/>
              </a:ext>
            </a:extLst>
          </p:cNvPr>
          <p:cNvSpPr txBox="1"/>
          <p:nvPr/>
        </p:nvSpPr>
        <p:spPr>
          <a:xfrm>
            <a:off x="0" y="6118202"/>
            <a:ext cx="906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Let us discuss more those highlighted in yellow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8407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352BE-C406-4841-9E65-1CBBA1DCA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ASOS 1 Minute via NCEI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3D80F273-1AFB-4A29-A4D1-9B98C865A9C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600200"/>
            <a:ext cx="4038600" cy="302895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340693-3C82-4341-902A-F8EEA60876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Daily processing what NCEI provides for 1 minute ASOS data</a:t>
            </a:r>
          </a:p>
          <a:p>
            <a:r>
              <a:rPr lang="en-US" dirty="0"/>
              <a:t>Archive back to 2000.</a:t>
            </a:r>
          </a:p>
          <a:p>
            <a:r>
              <a:rPr lang="en-US" dirty="0"/>
              <a:t>12-48 hour unavoidable delay for availability</a:t>
            </a:r>
          </a:p>
          <a:p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 Link</a:t>
            </a:r>
            <a:r>
              <a:rPr lang="en-US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31F6A7-BE26-4BF8-9233-1B09FEEFE4C2}"/>
              </a:ext>
            </a:extLst>
          </p:cNvPr>
          <p:cNvSpPr txBox="1"/>
          <p:nvPr/>
        </p:nvSpPr>
        <p:spPr>
          <a:xfrm>
            <a:off x="914400" y="4811712"/>
            <a:ext cx="1912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Autplot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211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492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CA9CF-B467-4B94-A863-E372CC962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ASOS/METAR Archive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F926A6C-FE9F-45FC-8E33-78F27DBA79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843881"/>
            <a:ext cx="4038600" cy="40386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05D1A-3904-4C05-852F-1AA822F332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Lots of Global METAR data (billions of </a:t>
            </a:r>
            <a:r>
              <a:rPr lang="en-US" dirty="0" err="1"/>
              <a:t>obs</a:t>
            </a:r>
            <a:r>
              <a:rPr lang="en-US" dirty="0"/>
              <a:t>)</a:t>
            </a:r>
          </a:p>
          <a:p>
            <a:r>
              <a:rPr lang="en-US" dirty="0"/>
              <a:t>Lots of apps to summarize it</a:t>
            </a:r>
          </a:p>
          <a:p>
            <a:r>
              <a:rPr lang="en-US" dirty="0"/>
              <a:t>Merges MADIS “HFMETAR” data too</a:t>
            </a:r>
          </a:p>
          <a:p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Windrose Link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 Link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563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74E53-7AB7-4FE5-B298-EE84BF2C1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HML </a:t>
            </a:r>
            <a:r>
              <a:rPr lang="en-US" dirty="0" err="1"/>
              <a:t>Obs</a:t>
            </a:r>
            <a:r>
              <a:rPr lang="en-US" dirty="0"/>
              <a:t>/Forecast Archive </a:t>
            </a: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D661AA96-161C-4769-9D2B-08C8346051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51601"/>
            <a:ext cx="4038600" cy="242316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50FCD4-05C7-4F10-A516-85EFE1729B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Archive all of the stage observations and forecast found in the HML product</a:t>
            </a:r>
          </a:p>
          <a:p>
            <a:r>
              <a:rPr lang="en-US" dirty="0" err="1"/>
              <a:t>Autoplot</a:t>
            </a:r>
            <a:r>
              <a:rPr lang="en-US" dirty="0"/>
              <a:t> 160 can plot these and offers a spreadsheet download</a:t>
            </a:r>
          </a:p>
        </p:txBody>
      </p:sp>
    </p:spTree>
    <p:extLst>
      <p:ext uri="{BB962C8B-B14F-4D97-AF65-F5344CB8AC3E}">
        <p14:creationId xmlns:p14="http://schemas.microsoft.com/office/powerpoint/2010/main" val="3872087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72ECE-06B7-4545-B9F2-D6E0EFD3E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NWS Text Products back to 1983!</a:t>
            </a:r>
          </a:p>
        </p:txBody>
      </p:sp>
      <p:pic>
        <p:nvPicPr>
          <p:cNvPr id="6" name="Content Placeholder 5" descr="A close up of a newspaper&#10;&#10;Description automatically generated">
            <a:extLst>
              <a:ext uri="{FF2B5EF4-FFF2-40B4-BE49-F238E27FC236}">
                <a16:creationId xmlns:a16="http://schemas.microsoft.com/office/drawing/2014/main" id="{A3FC4E29-DEB6-4FF1-94DE-1C3307EAD0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96483"/>
            <a:ext cx="4038600" cy="3133396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BAE7EC-8C02-45A2-AA51-07751E3D32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My most satisfying data to make public!</a:t>
            </a:r>
          </a:p>
          <a:p>
            <a:r>
              <a:rPr lang="en-US" dirty="0"/>
              <a:t>Gold mine!!!</a:t>
            </a:r>
          </a:p>
          <a:p>
            <a:r>
              <a:rPr lang="en-US" dirty="0"/>
              <a:t>Old WMO sources, centers, WSOs are stored using present day WFOs, etc.</a:t>
            </a:r>
          </a:p>
          <a:p>
            <a:r>
              <a:rPr lang="en-US" dirty="0"/>
              <a:t>Hit me up for custom queries, like finding forecaster’s first signed product.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32D6EA-FAFF-43FB-9DFB-CC271D8A1643}"/>
              </a:ext>
            </a:extLst>
          </p:cNvPr>
          <p:cNvSpPr txBox="1"/>
          <p:nvPr/>
        </p:nvSpPr>
        <p:spPr>
          <a:xfrm>
            <a:off x="838200" y="5429879"/>
            <a:ext cx="987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460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437C58-0B8F-4B5B-A696-8D38D4BB5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Archive of the weather.gov “</a:t>
            </a:r>
            <a:r>
              <a:rPr lang="en-US" dirty="0" err="1"/>
              <a:t>WaWA</a:t>
            </a:r>
            <a:r>
              <a:rPr lang="en-US" dirty="0"/>
              <a:t>” </a:t>
            </a:r>
            <a:br>
              <a:rPr lang="en-US" dirty="0"/>
            </a:br>
            <a:r>
              <a:rPr lang="en-US" dirty="0"/>
              <a:t>map since 2013 every 5 minutes </a:t>
            </a: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47CEB576-C993-4A47-BDC0-34005F619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30" y="1600200"/>
            <a:ext cx="7241540" cy="4525963"/>
          </a:xfrm>
        </p:spPr>
      </p:pic>
    </p:spTree>
    <p:extLst>
      <p:ext uri="{BB962C8B-B14F-4D97-AF65-F5344CB8AC3E}">
        <p14:creationId xmlns:p14="http://schemas.microsoft.com/office/powerpoint/2010/main" val="2903370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NEXRAD Archives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00200"/>
            <a:ext cx="3276600" cy="208788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1km composite every 5 minutes back to 1995</a:t>
            </a:r>
          </a:p>
          <a:p>
            <a:r>
              <a:rPr lang="en-US" dirty="0"/>
              <a:t>Single site imagery since 1 Jan 2012</a:t>
            </a:r>
          </a:p>
          <a:p>
            <a:r>
              <a:rPr lang="en-US" dirty="0"/>
              <a:t>Iowa NEXRADs and few others are backfilled to mid 1990s</a:t>
            </a:r>
          </a:p>
          <a:p>
            <a:r>
              <a:rPr lang="en-US" dirty="0"/>
              <a:t>GIS Ready!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88" y="4343400"/>
            <a:ext cx="4325815" cy="18745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9190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COOP Reports by WFO </a:t>
            </a: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2619408"/>
            <a:ext cx="4038600" cy="2487543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Realtime</a:t>
            </a:r>
            <a:r>
              <a:rPr lang="en-US" dirty="0"/>
              <a:t> processing of SHEF data</a:t>
            </a:r>
          </a:p>
          <a:p>
            <a:r>
              <a:rPr lang="en-US" dirty="0"/>
              <a:t>Sortable columns</a:t>
            </a:r>
          </a:p>
          <a:p>
            <a:r>
              <a:rPr lang="en-US" dirty="0"/>
              <a:t>SWE reports are included</a:t>
            </a:r>
          </a:p>
          <a:p>
            <a:r>
              <a:rPr lang="en-US" dirty="0"/>
              <a:t>Snow/</a:t>
            </a:r>
            <a:r>
              <a:rPr lang="en-US" dirty="0" err="1"/>
              <a:t>Precip</a:t>
            </a:r>
            <a:r>
              <a:rPr lang="en-US" dirty="0"/>
              <a:t> ratio is computed for QC help</a:t>
            </a:r>
          </a:p>
          <a:p>
            <a:r>
              <a:rPr lang="en-US" dirty="0"/>
              <a:t>Click on NWSLI to get all reports for the year</a:t>
            </a:r>
          </a:p>
          <a:p>
            <a:r>
              <a:rPr lang="en-US" dirty="0"/>
              <a:t>(Discuss DCP vs COOP)</a:t>
            </a:r>
          </a:p>
        </p:txBody>
      </p:sp>
    </p:spTree>
    <p:extLst>
      <p:ext uri="{BB962C8B-B14F-4D97-AF65-F5344CB8AC3E}">
        <p14:creationId xmlns:p14="http://schemas.microsoft.com/office/powerpoint/2010/main" val="3502249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94696-1368-48DB-81AB-9E5E05188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SPC Outlook / MCD / Watch Search by Point </a:t>
            </a: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E4DC5A-024E-4D6F-AABD-83DB8E1A3D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" y="1718123"/>
            <a:ext cx="8549431" cy="4682677"/>
          </a:xfrm>
        </p:spPr>
      </p:pic>
    </p:spTree>
    <p:extLst>
      <p:ext uri="{BB962C8B-B14F-4D97-AF65-F5344CB8AC3E}">
        <p14:creationId xmlns:p14="http://schemas.microsoft.com/office/powerpoint/2010/main" val="2115995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EF7E-7D3A-41FB-B033-4F6D942C8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467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Archive Point/Text MOS</a:t>
            </a:r>
            <a:br>
              <a:rPr lang="en-US" dirty="0"/>
            </a:br>
            <a:r>
              <a:rPr lang="en-US" dirty="0"/>
              <a:t>- Can download spreadsheets of data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CD1AA59-FE71-4308-8930-DEF33A3F41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1" y="2348707"/>
            <a:ext cx="4038598" cy="3028949"/>
          </a:xfrm>
        </p:spPr>
      </p:pic>
      <p:pic>
        <p:nvPicPr>
          <p:cNvPr id="6" name="Content Placeholder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2D276C6F-82C5-43CD-87D9-F7CC37463A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48706"/>
            <a:ext cx="4038600" cy="302895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85972A-921E-4F34-9B50-B5DD094CEB91}"/>
              </a:ext>
            </a:extLst>
          </p:cNvPr>
          <p:cNvSpPr txBox="1"/>
          <p:nvPr/>
        </p:nvSpPr>
        <p:spPr>
          <a:xfrm>
            <a:off x="762000" y="5562600"/>
            <a:ext cx="3071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“</a:t>
            </a:r>
            <a:r>
              <a:rPr lang="en-US" sz="2800" dirty="0" err="1"/>
              <a:t>Autoplot</a:t>
            </a:r>
            <a:r>
              <a:rPr lang="en-US" sz="2800" dirty="0"/>
              <a:t> 37”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EF8529-6B4C-445D-8192-C4B75FCD4C48}"/>
              </a:ext>
            </a:extLst>
          </p:cNvPr>
          <p:cNvSpPr txBox="1"/>
          <p:nvPr/>
        </p:nvSpPr>
        <p:spPr>
          <a:xfrm>
            <a:off x="4876800" y="5562600"/>
            <a:ext cx="769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183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Dog and Pony Show?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Wikipedia - "Dog and pony show" is a colloquial term which has come to mean a highly promoted, often </a:t>
            </a:r>
            <a:r>
              <a:rPr lang="en-US" dirty="0">
                <a:solidFill>
                  <a:srgbClr val="FFFF00"/>
                </a:solidFill>
              </a:rPr>
              <a:t>over-staged performance</a:t>
            </a:r>
            <a:r>
              <a:rPr lang="en-US" dirty="0"/>
              <a:t>, presentation, or event designed to sway or convince opinion for political, or less often, commercial ends.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9" y="1981200"/>
            <a:ext cx="3767569" cy="3453605"/>
          </a:xfrm>
        </p:spPr>
      </p:pic>
      <p:sp>
        <p:nvSpPr>
          <p:cNvPr id="13" name="TextBox 12"/>
          <p:cNvSpPr txBox="1"/>
          <p:nvPr/>
        </p:nvSpPr>
        <p:spPr>
          <a:xfrm>
            <a:off x="6553200" y="5410200"/>
            <a:ext cx="213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Photo: Blogspot.com</a:t>
            </a:r>
          </a:p>
        </p:txBody>
      </p:sp>
    </p:spTree>
    <p:extLst>
      <p:ext uri="{BB962C8B-B14F-4D97-AF65-F5344CB8AC3E}">
        <p14:creationId xmlns:p14="http://schemas.microsoft.com/office/powerpoint/2010/main" val="1653165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5012"/>
          </a:xfrm>
        </p:spPr>
        <p:txBody>
          <a:bodyPr>
            <a:normAutofit fontScale="90000"/>
          </a:bodyPr>
          <a:lstStyle/>
          <a:p>
            <a:r>
              <a:rPr lang="en-US" dirty="0"/>
              <a:t>NEXRAD Storm Attribute Archive (</a:t>
            </a:r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rgbClr val="FFFF00"/>
                </a:solidFill>
              </a:rPr>
              <a:t>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49989C9-6236-425F-B883-1FE39A6E86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0" y="1009650"/>
            <a:ext cx="7696198" cy="5772149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4197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5012"/>
          </a:xfrm>
        </p:spPr>
        <p:txBody>
          <a:bodyPr>
            <a:normAutofit fontScale="90000"/>
          </a:bodyPr>
          <a:lstStyle/>
          <a:p>
            <a:r>
              <a:rPr lang="en-US" dirty="0"/>
              <a:t>For comparison, here is Miami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49989C9-6236-425F-B883-1FE39A6E86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0" y="1009650"/>
            <a:ext cx="7696198" cy="5772149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4539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34696-5AF0-4D74-BC39-8633262EE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Sounding Archive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EE40A4-738C-4EF2-A24E-36B6460BE1F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078" y="3410112"/>
            <a:ext cx="8259052" cy="299068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4335C-FD9A-44B4-AEE1-0921C23573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/>
              <a:t>Yearly interactive timeseries, excel export </a:t>
            </a:r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Computed ~40 some sounding parameters</a:t>
            </a:r>
          </a:p>
          <a:p>
            <a:r>
              <a:rPr lang="en-US" dirty="0"/>
              <a:t>This is a work in progress yet</a:t>
            </a:r>
          </a:p>
        </p:txBody>
      </p:sp>
    </p:spTree>
    <p:extLst>
      <p:ext uri="{BB962C8B-B14F-4D97-AF65-F5344CB8AC3E}">
        <p14:creationId xmlns:p14="http://schemas.microsoft.com/office/powerpoint/2010/main" val="3674788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6E6BF-2733-4389-B01D-0DF50E6D7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IEM’s VTEC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2450-DF3A-460E-8B25-B9AED07C5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For various crazy reasons, perhaps the best (read: only public) NWS VTEC database exists in a corn field in the middle of Iowa with me.</a:t>
            </a:r>
          </a:p>
          <a:p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323 Defect Reports since Aug 2017</a:t>
            </a:r>
            <a:r>
              <a:rPr lang="en-US" dirty="0"/>
              <a:t> (since I started keeping track of my whining!). Anyway, NWS HQ contacts say I am about the only one that complains anymore, gasp.</a:t>
            </a:r>
          </a:p>
          <a:p>
            <a:r>
              <a:rPr lang="en-US" dirty="0"/>
              <a:t>NWS Performance Branch database is smaller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sym typeface="Wingdings" panose="05000000000000000000" pitchFamily="2" charset="2"/>
              </a:rPr>
              <a:t>I created VTEC events for SVR, TOR, FFWs prior to 2008, may seek funding to expand that 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68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VTEC Browser </a:t>
            </a: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1" y="1634454"/>
            <a:ext cx="8763000" cy="4572924"/>
          </a:xfrm>
        </p:spPr>
      </p:pic>
    </p:spTree>
    <p:extLst>
      <p:ext uri="{BB962C8B-B14F-4D97-AF65-F5344CB8AC3E}">
        <p14:creationId xmlns:p14="http://schemas.microsoft.com/office/powerpoint/2010/main" val="2703934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3EA02-130E-4D3F-9FFF-21FED71BF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SBW Polygon Search by Point </a:t>
            </a: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dirty="0"/>
              <a:t>(same page has by county/zone)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CA222E-54BF-4482-84AB-20D9CDF6C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833784"/>
            <a:ext cx="8229600" cy="4058793"/>
          </a:xfrm>
        </p:spPr>
      </p:pic>
    </p:spTree>
    <p:extLst>
      <p:ext uri="{BB962C8B-B14F-4D97-AF65-F5344CB8AC3E}">
        <p14:creationId xmlns:p14="http://schemas.microsoft.com/office/powerpoint/2010/main" val="1773004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3EA02-130E-4D3F-9FFF-21FED71BF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List Warning IBW Tags </a:t>
            </a: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CA222E-54BF-4482-84AB-20D9CDF6C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" y="1833783"/>
            <a:ext cx="8534400" cy="4858253"/>
          </a:xfrm>
        </p:spPr>
      </p:pic>
    </p:spTree>
    <p:extLst>
      <p:ext uri="{BB962C8B-B14F-4D97-AF65-F5344CB8AC3E}">
        <p14:creationId xmlns:p14="http://schemas.microsoft.com/office/powerpoint/2010/main" val="11314556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800" y="1127918"/>
            <a:ext cx="7640108" cy="5730081"/>
          </a:xfr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NWS </a:t>
            </a:r>
            <a:r>
              <a:rPr lang="en-US" b="1" dirty="0">
                <a:solidFill>
                  <a:srgbClr val="FFFF00"/>
                </a:solidFill>
              </a:rPr>
              <a:t>County</a:t>
            </a:r>
            <a:r>
              <a:rPr lang="en-US" dirty="0"/>
              <a:t> SVR/TOR Warnings</a:t>
            </a:r>
          </a:p>
        </p:txBody>
      </p:sp>
      <p:sp>
        <p:nvSpPr>
          <p:cNvPr id="7" name="Right Arrow 6"/>
          <p:cNvSpPr/>
          <p:nvPr>
            <p:custDataLst>
              <p:tags r:id="rId3"/>
            </p:custDataLst>
          </p:nvPr>
        </p:nvSpPr>
        <p:spPr>
          <a:xfrm rot="3600000">
            <a:off x="3053289" y="3644044"/>
            <a:ext cx="884958" cy="523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>
            <p:custDataLst>
              <p:tags r:id="rId4"/>
            </p:custDataLst>
          </p:nvPr>
        </p:nvSpPr>
        <p:spPr>
          <a:xfrm rot="2085150">
            <a:off x="4664223" y="2200181"/>
            <a:ext cx="755852" cy="560099"/>
          </a:xfrm>
          <a:prstGeom prst="rightArrow">
            <a:avLst>
              <a:gd name="adj1" fmla="val 3411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>
            <p:custDataLst>
              <p:tags r:id="rId5"/>
            </p:custDataLst>
          </p:nvPr>
        </p:nvSpPr>
        <p:spPr>
          <a:xfrm>
            <a:off x="2614469" y="312420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NEXRAD</a:t>
            </a:r>
          </a:p>
        </p:txBody>
      </p:sp>
      <p:sp>
        <p:nvSpPr>
          <p:cNvPr id="11" name="TextBox 10"/>
          <p:cNvSpPr txBox="1"/>
          <p:nvPr>
            <p:custDataLst>
              <p:tags r:id="rId6"/>
            </p:custDataLst>
          </p:nvPr>
        </p:nvSpPr>
        <p:spPr>
          <a:xfrm>
            <a:off x="3429000" y="1764268"/>
            <a:ext cx="2303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Storm Based Warnings</a:t>
            </a:r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800" y="1127918"/>
            <a:ext cx="7640108" cy="5730081"/>
          </a:xfr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NWS </a:t>
            </a:r>
            <a:r>
              <a:rPr lang="en-US" b="1" dirty="0">
                <a:solidFill>
                  <a:srgbClr val="FFFF00"/>
                </a:solidFill>
              </a:rPr>
              <a:t>SBW</a:t>
            </a:r>
            <a:r>
              <a:rPr lang="en-US" dirty="0"/>
              <a:t> SVR/TOR Warnings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002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74638"/>
            <a:ext cx="5867400" cy="1143000"/>
          </a:xfrm>
        </p:spPr>
        <p:txBody>
          <a:bodyPr/>
          <a:lstStyle/>
          <a:p>
            <a:r>
              <a:rPr lang="en-US" dirty="0"/>
              <a:t>IEM Cow </a:t>
            </a:r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609600"/>
            <a:ext cx="2413000" cy="14478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SBW Verification based on </a:t>
            </a:r>
            <a:r>
              <a:rPr lang="en-US" dirty="0">
                <a:solidFill>
                  <a:srgbClr val="FFFF00"/>
                </a:solidFill>
              </a:rPr>
              <a:t>Local Storm Reports, not Storm Data</a:t>
            </a:r>
          </a:p>
          <a:p>
            <a:r>
              <a:rPr lang="en-US" dirty="0"/>
              <a:t>Provides geometry stats on polygon</a:t>
            </a:r>
          </a:p>
          <a:p>
            <a:r>
              <a:rPr lang="en-US" dirty="0"/>
              <a:t>Handy way to review event data</a:t>
            </a:r>
          </a:p>
          <a:p>
            <a:r>
              <a:rPr lang="en-US" dirty="0"/>
              <a:t>It is ‘live’ and accurate at the time of page load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94" y="2286000"/>
            <a:ext cx="4357640" cy="3733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7882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Unabridged History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33400" y="1600200"/>
            <a:ext cx="8153400" cy="4525963"/>
          </a:xfrm>
        </p:spPr>
        <p:txBody>
          <a:bodyPr>
            <a:normAutofit/>
          </a:bodyPr>
          <a:lstStyle/>
          <a:p>
            <a:r>
              <a:rPr lang="en-US" dirty="0"/>
              <a:t>1978-1997 Grew up on dairy farm in NE Iowa frustrated by weather forecast for 3 days of dry weather when we’d mow hay only to have it rain.</a:t>
            </a:r>
          </a:p>
          <a:p>
            <a:r>
              <a:rPr lang="en-US" dirty="0"/>
              <a:t>2001 Got a BS in Meteorology from ISU, went home for a week to chop wood, came back to run the IEM.</a:t>
            </a:r>
          </a:p>
          <a:p>
            <a:r>
              <a:rPr lang="en-US" dirty="0"/>
              <a:t>2005-2017 Moonlighted on various NWS tasks including </a:t>
            </a:r>
            <a:r>
              <a:rPr lang="en-US" dirty="0" err="1"/>
              <a:t>NWSChat</a:t>
            </a:r>
            <a:r>
              <a:rPr lang="en-US" dirty="0"/>
              <a:t>, sigh.</a:t>
            </a:r>
          </a:p>
          <a:p>
            <a:r>
              <a:rPr lang="en-US" dirty="0"/>
              <a:t>2002-2020 Presented IEM stuff at ~20 NWS Offices.  Your office could be next!</a:t>
            </a:r>
          </a:p>
        </p:txBody>
      </p:sp>
    </p:spTree>
    <p:extLst>
      <p:ext uri="{BB962C8B-B14F-4D97-AF65-F5344CB8AC3E}">
        <p14:creationId xmlns:p14="http://schemas.microsoft.com/office/powerpoint/2010/main" val="368409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274638"/>
            <a:ext cx="6553200" cy="1143000"/>
          </a:xfrm>
        </p:spPr>
        <p:txBody>
          <a:bodyPr/>
          <a:lstStyle/>
          <a:p>
            <a:r>
              <a:rPr lang="en-US" dirty="0"/>
              <a:t>IEM Raccoon </a:t>
            </a:r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88034"/>
            <a:ext cx="2905125" cy="2181225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OAX’s Dan </a:t>
            </a:r>
            <a:r>
              <a:rPr lang="en-US" dirty="0" err="1"/>
              <a:t>Nietfeld</a:t>
            </a:r>
            <a:r>
              <a:rPr lang="en-US" dirty="0"/>
              <a:t> gave me the idea</a:t>
            </a:r>
          </a:p>
          <a:p>
            <a:r>
              <a:rPr lang="en-US" dirty="0"/>
              <a:t>Create simple and quick </a:t>
            </a:r>
            <a:r>
              <a:rPr lang="en-US" dirty="0" err="1"/>
              <a:t>Powerpoints</a:t>
            </a:r>
            <a:r>
              <a:rPr lang="en-US" dirty="0"/>
              <a:t> of SVR,TOR warning events</a:t>
            </a:r>
          </a:p>
          <a:p>
            <a:r>
              <a:rPr lang="en-US" dirty="0"/>
              <a:t>Intended use:</a:t>
            </a:r>
          </a:p>
          <a:p>
            <a:pPr lvl="1"/>
            <a:r>
              <a:rPr lang="en-US" dirty="0"/>
              <a:t>Internal Office review of events</a:t>
            </a:r>
          </a:p>
          <a:p>
            <a:pPr lvl="1"/>
            <a:r>
              <a:rPr lang="en-US" dirty="0"/>
              <a:t>Quick materials for presentations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3400"/>
            <a:ext cx="2314575" cy="1800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598486"/>
            <a:ext cx="2895600" cy="21812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49156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1" y="228600"/>
            <a:ext cx="8097305" cy="6072979"/>
          </a:xfrm>
        </p:spPr>
      </p:pic>
      <p:sp>
        <p:nvSpPr>
          <p:cNvPr id="8" name="TextBox 7"/>
          <p:cNvSpPr txBox="1"/>
          <p:nvPr/>
        </p:nvSpPr>
        <p:spPr>
          <a:xfrm>
            <a:off x="0" y="629205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#90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285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1" y="228600"/>
            <a:ext cx="8097305" cy="6072978"/>
          </a:xfrm>
        </p:spPr>
      </p:pic>
      <p:sp>
        <p:nvSpPr>
          <p:cNvPr id="8" name="TextBox 7"/>
          <p:cNvSpPr txBox="1"/>
          <p:nvPr/>
        </p:nvSpPr>
        <p:spPr>
          <a:xfrm>
            <a:off x="0" y="629205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#90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1821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1" y="228600"/>
            <a:ext cx="8097304" cy="6072978"/>
          </a:xfrm>
        </p:spPr>
      </p:pic>
      <p:sp>
        <p:nvSpPr>
          <p:cNvPr id="8" name="TextBox 7"/>
          <p:cNvSpPr txBox="1"/>
          <p:nvPr/>
        </p:nvSpPr>
        <p:spPr>
          <a:xfrm>
            <a:off x="0" y="629205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#90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94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1" y="228600"/>
            <a:ext cx="8097304" cy="6072978"/>
          </a:xfrm>
        </p:spPr>
      </p:pic>
      <p:sp>
        <p:nvSpPr>
          <p:cNvPr id="8" name="TextBox 7"/>
          <p:cNvSpPr txBox="1"/>
          <p:nvPr/>
        </p:nvSpPr>
        <p:spPr>
          <a:xfrm>
            <a:off x="0" y="629205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#210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597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1" y="228600"/>
            <a:ext cx="8097304" cy="6072978"/>
          </a:xfrm>
        </p:spPr>
      </p:pic>
      <p:sp>
        <p:nvSpPr>
          <p:cNvPr id="8" name="TextBox 7"/>
          <p:cNvSpPr txBox="1"/>
          <p:nvPr/>
        </p:nvSpPr>
        <p:spPr>
          <a:xfrm>
            <a:off x="0" y="629205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#56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6402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5564" y="228600"/>
            <a:ext cx="6072978" cy="6072978"/>
          </a:xfrm>
        </p:spPr>
      </p:pic>
      <p:sp>
        <p:nvSpPr>
          <p:cNvPr id="8" name="TextBox 7"/>
          <p:cNvSpPr txBox="1"/>
          <p:nvPr/>
        </p:nvSpPr>
        <p:spPr>
          <a:xfrm>
            <a:off x="0" y="629205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#195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7965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600" y="325391"/>
            <a:ext cx="8763000" cy="5842000"/>
          </a:xfrm>
        </p:spPr>
      </p:pic>
      <p:sp>
        <p:nvSpPr>
          <p:cNvPr id="8" name="TextBox 7"/>
          <p:cNvSpPr txBox="1"/>
          <p:nvPr/>
        </p:nvSpPr>
        <p:spPr>
          <a:xfrm>
            <a:off x="0" y="629205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#93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1240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Standard Last Slide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52400" y="251460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Hopefully </a:t>
            </a:r>
            <a:r>
              <a:rPr lang="en-US" sz="3600" strike="sngStrike" dirty="0">
                <a:solidFill>
                  <a:srgbClr val="FFFF00"/>
                </a:solidFill>
              </a:rPr>
              <a:t>NCDC</a:t>
            </a:r>
            <a:r>
              <a:rPr lang="en-US" sz="3600" dirty="0">
                <a:solidFill>
                  <a:srgbClr val="FFFF00"/>
                </a:solidFill>
              </a:rPr>
              <a:t> NCEI puts me out </a:t>
            </a:r>
          </a:p>
          <a:p>
            <a:pPr algn="ctr"/>
            <a:r>
              <a:rPr lang="en-US" sz="3600" dirty="0">
                <a:solidFill>
                  <a:srgbClr val="FFFF00"/>
                </a:solidFill>
              </a:rPr>
              <a:t>of (my misery / business) someday!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33471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 for Questions?</a:t>
            </a:r>
            <a:br>
              <a:rPr lang="en-US" dirty="0"/>
            </a:br>
            <a:r>
              <a:rPr lang="en-US" sz="4000" dirty="0"/>
              <a:t>PPT: IEM Website -&gt; Info -&gt; Presentations</a:t>
            </a:r>
            <a:endParaRPr lang="en-US" dirty="0"/>
          </a:p>
        </p:txBody>
      </p:sp>
      <p:sp>
        <p:nvSpPr>
          <p:cNvPr id="50181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648200" y="3581400"/>
            <a:ext cx="3506788" cy="155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>
                <a:latin typeface="Times New Roman" pitchFamily="18" charset="0"/>
              </a:rPr>
              <a:t>Daryl Herzmann</a:t>
            </a:r>
          </a:p>
          <a:p>
            <a:r>
              <a:rPr lang="en-US" sz="3200">
                <a:latin typeface="Times New Roman" pitchFamily="18" charset="0"/>
              </a:rPr>
              <a:t>515.294.5978</a:t>
            </a:r>
          </a:p>
          <a:p>
            <a:r>
              <a:rPr lang="en-US" sz="3200">
                <a:latin typeface="Times New Roman" pitchFamily="18" charset="0"/>
              </a:rPr>
              <a:t>akrherz@iastate.edu</a:t>
            </a:r>
          </a:p>
        </p:txBody>
      </p:sp>
      <p:pic>
        <p:nvPicPr>
          <p:cNvPr id="50182" name="Picture 6" descr="tuxmexican"/>
          <p:cNvPicPr>
            <a:picLocks noGrp="1" noChangeAspect="1" noChangeArrowheads="1"/>
          </p:cNvPicPr>
          <p:nvPr>
            <p:ph type="clipArt" sz="half" idx="1"/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>
          <a:xfrm>
            <a:off x="609600" y="1828800"/>
            <a:ext cx="3505200" cy="4114800"/>
          </a:xfrm>
          <a:noFill/>
          <a:ln/>
        </p:spPr>
      </p:pic>
      <p:sp>
        <p:nvSpPr>
          <p:cNvPr id="50183" name="WordArt 7"/>
          <p:cNvSpPr>
            <a:spLocks noChangeArrowheads="1" noChangeShapeType="1" noTextEdit="1"/>
          </p:cNvSpPr>
          <p:nvPr>
            <p:custDataLst>
              <p:tags r:id="rId5"/>
            </p:custDataLst>
          </p:nvPr>
        </p:nvSpPr>
        <p:spPr bwMode="auto">
          <a:xfrm>
            <a:off x="4371975" y="2590800"/>
            <a:ext cx="4162425" cy="990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0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mesonet.agron.iastate.edu</a:t>
            </a:r>
          </a:p>
          <a:p>
            <a:pPr algn="ctr"/>
            <a:r>
              <a:rPr lang="en-US" sz="20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mtarchive.geol.iastate.edu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CAA8B9-D3DD-4579-A97A-67515EA3E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>
                <a:solidFill>
                  <a:srgbClr val="FFFF00"/>
                </a:solidFill>
              </a:rPr>
              <a:t>Precious Memories…</a:t>
            </a:r>
            <a:endParaRPr lang="en-US" sz="5400" dirty="0"/>
          </a:p>
        </p:txBody>
      </p:sp>
      <p:pic>
        <p:nvPicPr>
          <p:cNvPr id="6" name="Picture 5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60A2A4C3-B775-4633-8BCC-52C00FA7B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2733675" cy="3133725"/>
          </a:xfrm>
          <a:prstGeom prst="rect">
            <a:avLst/>
          </a:prstGeom>
        </p:spPr>
      </p:pic>
      <p:pic>
        <p:nvPicPr>
          <p:cNvPr id="8" name="Picture 7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780FE087-20F2-46EA-9E62-E2407F870D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544" y="1417638"/>
            <a:ext cx="3838114" cy="2867025"/>
          </a:xfrm>
          <a:prstGeom prst="rect">
            <a:avLst/>
          </a:prstGeom>
        </p:spPr>
      </p:pic>
      <p:pic>
        <p:nvPicPr>
          <p:cNvPr id="10" name="Picture 9" descr="A couple of people that are standing in the grass&#10;&#10;Description automatically generated">
            <a:extLst>
              <a:ext uri="{FF2B5EF4-FFF2-40B4-BE49-F238E27FC236}">
                <a16:creationId xmlns:a16="http://schemas.microsoft.com/office/drawing/2014/main" id="{40031302-6781-43B6-8003-06AB2D20A8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6" t="-232" r="23335" b="232"/>
          <a:stretch/>
        </p:blipFill>
        <p:spPr>
          <a:xfrm>
            <a:off x="5738127" y="3499371"/>
            <a:ext cx="3124200" cy="3133725"/>
          </a:xfrm>
          <a:prstGeom prst="rect">
            <a:avLst/>
          </a:prstGeom>
        </p:spPr>
      </p:pic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BF689FD0-345C-4292-BB84-70A9D0886B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657599"/>
            <a:ext cx="3505200" cy="297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91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A273E-8991-43EC-9DCE-EE1A5F864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Talking Points Memo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D5009-E908-471B-B808-11037DDCE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Naming things is hard</a:t>
            </a:r>
          </a:p>
          <a:p>
            <a:pPr lvl="1"/>
            <a:r>
              <a:rPr lang="en-US" dirty="0"/>
              <a:t>About the “Iowa” in my website’s name.</a:t>
            </a:r>
          </a:p>
          <a:p>
            <a:r>
              <a:rPr lang="en-US" dirty="0"/>
              <a:t>Web resources should have stable URIs!</a:t>
            </a:r>
          </a:p>
          <a:p>
            <a:r>
              <a:rPr lang="en-US" dirty="0"/>
              <a:t>Email says: “Please implement X”, me: “Sure”.</a:t>
            </a:r>
          </a:p>
          <a:p>
            <a:r>
              <a:rPr lang="en-US" dirty="0"/>
              <a:t>The IEM Website ranks second worst organized weather website.</a:t>
            </a:r>
          </a:p>
          <a:p>
            <a:r>
              <a:rPr lang="en-US" dirty="0"/>
              <a:t>So I am here, attempting to make sense of the chaos on the website, and shamelessly self promoting tools that should make your life easier. </a:t>
            </a:r>
          </a:p>
        </p:txBody>
      </p:sp>
    </p:spTree>
    <p:extLst>
      <p:ext uri="{BB962C8B-B14F-4D97-AF65-F5344CB8AC3E}">
        <p14:creationId xmlns:p14="http://schemas.microsoft.com/office/powerpoint/2010/main" val="2466409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Firstly, about my WFO maps.</a:t>
            </a:r>
            <a:br>
              <a:rPr lang="en-US" dirty="0"/>
            </a:br>
            <a:r>
              <a:rPr lang="en-US" dirty="0"/>
              <a:t>Purpose is not to show </a:t>
            </a:r>
            <a:r>
              <a:rPr lang="en-US" sz="4000" dirty="0"/>
              <a:t>good/bad offices, but show gradients.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1600" y="1796411"/>
            <a:ext cx="6400798" cy="4800599"/>
          </a:xfrm>
        </p:spPr>
      </p:pic>
    </p:spTree>
    <p:extLst>
      <p:ext uri="{BB962C8B-B14F-4D97-AF65-F5344CB8AC3E}">
        <p14:creationId xmlns:p14="http://schemas.microsoft.com/office/powerpoint/2010/main" val="3462259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844B1-AAC1-45C6-976F-57D43179F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Websites of interest:</a:t>
            </a:r>
            <a:br>
              <a:rPr lang="en-US" dirty="0"/>
            </a:b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https://mesonet.agron.iastate.edu</a:t>
            </a:r>
            <a:br>
              <a:rPr lang="en-US" dirty="0"/>
            </a:br>
            <a:r>
              <a:rPr lang="en-US" dirty="0">
                <a:solidFill>
                  <a:srgbClr val="FFFF00"/>
                </a:solidFill>
              </a:rPr>
              <a:t>https://mtarchive.geol.iastate.edu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6312D-C549-46F4-8C40-897F75EC0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38400"/>
            <a:ext cx="8229600" cy="3687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~ 300 TB of “live” data on scrapable trees</a:t>
            </a:r>
          </a:p>
          <a:p>
            <a:r>
              <a:rPr lang="en-US" dirty="0"/>
              <a:t>~ 10 TB of database information fronted by various web services</a:t>
            </a:r>
          </a:p>
          <a:p>
            <a:r>
              <a:rPr lang="en-US" dirty="0"/>
              <a:t>~ 200 million web requests per day from about 250,000 unique IPs (</a:t>
            </a:r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rgbClr val="FFFF00"/>
                </a:solidFill>
              </a:rPr>
              <a:t>)</a:t>
            </a:r>
          </a:p>
          <a:p>
            <a:r>
              <a:rPr lang="en-US" dirty="0"/>
              <a:t>~ 30 servers over 3 datacenters.</a:t>
            </a:r>
          </a:p>
          <a:p>
            <a:r>
              <a:rPr lang="en-US" dirty="0" err="1"/>
              <a:t>Ufffff</a:t>
            </a:r>
            <a:r>
              <a:rPr lang="en-US" dirty="0"/>
              <a:t>, what a mess I have created!</a:t>
            </a:r>
          </a:p>
        </p:txBody>
      </p:sp>
    </p:spTree>
    <p:extLst>
      <p:ext uri="{BB962C8B-B14F-4D97-AF65-F5344CB8AC3E}">
        <p14:creationId xmlns:p14="http://schemas.microsoft.com/office/powerpoint/2010/main" val="3404798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26640"/>
            <a:ext cx="8954771" cy="472963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C46B8B-D815-47FE-983E-160346D1A9A8}"/>
              </a:ext>
            </a:extLst>
          </p:cNvPr>
          <p:cNvSpPr txBox="1"/>
          <p:nvPr/>
        </p:nvSpPr>
        <p:spPr>
          <a:xfrm>
            <a:off x="20472" y="210723"/>
            <a:ext cx="906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The IEM Website in its text-heavy glory.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340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930697"/>
          </a:xfrm>
        </p:spPr>
        <p:txBody>
          <a:bodyPr>
            <a:normAutofit/>
          </a:bodyPr>
          <a:lstStyle/>
          <a:p>
            <a:r>
              <a:rPr lang="en-US" dirty="0"/>
              <a:t>“</a:t>
            </a:r>
            <a:r>
              <a:rPr lang="en-US" dirty="0" err="1"/>
              <a:t>Autoplot</a:t>
            </a:r>
            <a:r>
              <a:rPr lang="en-US" dirty="0"/>
              <a:t>” application</a:t>
            </a:r>
            <a:br>
              <a:rPr lang="en-US" dirty="0"/>
            </a:br>
            <a:r>
              <a:rPr lang="en-US" dirty="0"/>
              <a:t>~210 Plot Types</a:t>
            </a:r>
            <a:br>
              <a:rPr lang="en-US" dirty="0"/>
            </a:br>
            <a:r>
              <a:rPr lang="en-US" sz="3100" dirty="0"/>
              <a:t>Pick color ramp, raw data export, stable URIs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8810" y="2667000"/>
            <a:ext cx="4038594" cy="3028946"/>
          </a:xfr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6596" y="2667000"/>
            <a:ext cx="4038594" cy="302894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9C1893-4EA5-4EC1-AB6B-13E43C2B88D3}"/>
              </a:ext>
            </a:extLst>
          </p:cNvPr>
          <p:cNvSpPr txBox="1"/>
          <p:nvPr/>
        </p:nvSpPr>
        <p:spPr>
          <a:xfrm>
            <a:off x="609477" y="2067580"/>
            <a:ext cx="3951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#70 </a:t>
            </a:r>
            <a:r>
              <a:rPr lang="en-US" sz="2800" dirty="0">
                <a:solidFill>
                  <a:srgbClr val="FFFF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4CCF98-6298-4412-8539-CE2351BE1835}"/>
              </a:ext>
            </a:extLst>
          </p:cNvPr>
          <p:cNvSpPr txBox="1"/>
          <p:nvPr/>
        </p:nvSpPr>
        <p:spPr>
          <a:xfrm>
            <a:off x="5086140" y="2042613"/>
            <a:ext cx="3162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Autoplot</a:t>
            </a:r>
            <a:r>
              <a:rPr lang="en-US" sz="2800" dirty="0"/>
              <a:t> #167 </a:t>
            </a:r>
            <a:r>
              <a:rPr lang="en-US" sz="2800" dirty="0">
                <a:solidFill>
                  <a:srgbClr val="FFFF0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3EE442-B953-4C89-83D7-7FD6D912DC77}"/>
              </a:ext>
            </a:extLst>
          </p:cNvPr>
          <p:cNvCxnSpPr>
            <a:cxnSpLocks/>
          </p:cNvCxnSpPr>
          <p:nvPr/>
        </p:nvCxnSpPr>
        <p:spPr>
          <a:xfrm flipH="1" flipV="1">
            <a:off x="4191001" y="5695946"/>
            <a:ext cx="761999" cy="32385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0819431-BEB1-4920-804A-62A75021357D}"/>
              </a:ext>
            </a:extLst>
          </p:cNvPr>
          <p:cNvCxnSpPr>
            <a:cxnSpLocks/>
          </p:cNvCxnSpPr>
          <p:nvPr/>
        </p:nvCxnSpPr>
        <p:spPr>
          <a:xfrm flipV="1">
            <a:off x="7253089" y="5751002"/>
            <a:ext cx="1081111" cy="26029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6627C85-C4EA-4F00-861E-DD6EB5513F92}"/>
              </a:ext>
            </a:extLst>
          </p:cNvPr>
          <p:cNvSpPr txBox="1"/>
          <p:nvPr/>
        </p:nvSpPr>
        <p:spPr>
          <a:xfrm>
            <a:off x="1890911" y="6011293"/>
            <a:ext cx="6124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Look in lower right corner for </a:t>
            </a:r>
            <a:r>
              <a:rPr lang="en-US" sz="2400" dirty="0" err="1">
                <a:solidFill>
                  <a:srgbClr val="FFFF00"/>
                </a:solidFill>
              </a:rPr>
              <a:t>autoplot</a:t>
            </a:r>
            <a:r>
              <a:rPr lang="en-US" sz="2400" dirty="0">
                <a:solidFill>
                  <a:srgbClr val="FFFF00"/>
                </a:solidFill>
              </a:rPr>
              <a:t> number!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81145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qV4yDusqsKu8lRztXZr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UEuD8H39UmWvtyjDzQF4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gUcWauiLd7av7VkdOYvLJ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8Nw60w70fGP0oAqbwyQ8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kYqojm2HyfbwMpp3uMEc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F7xJMCsWVABjsyGCdKYy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ORO1Mt44uWXQiiRzApfCk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VtXQnRyTejm5jFVLPYSR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lBfnLDayjvgdWk3V5dvAI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udZbDOzgJsvg7mBZ5UJFZ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O5IBHTTFlvWH71nA0lZ3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X8n4S0kcgV1zI0bz7Dc4p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IFdHk57AR2EDpTs27Fm4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kpezCvUnGV41n2nZzNxKD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3tCt7XejGHFIlNsLtBGtm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owqE76zxnlqmLW8oW9mf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lFHAwNjW4axkTeXHi6d6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mVqHOlcJjZtc2QJ4AigAj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S2RIaHE398d2jL9PZYJk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QHb7YevUQzZa2oP5au5g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Y0wXVKjiQYkkbaw3Jpxeh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28IK0TNeeAIvIbA0jKByJ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BuG9CNIpqJxHtMGtKu7dc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QIcEz7LFJB3lXoeaKpuBJ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CGrlsI6MDJU1i0ylkFtz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necL90b37h55wdeF2zWX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qV5eBo5P8aTvd36gXXMrF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KcU1860qZU98Wi6xxC6eZ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cAi97o5C9vEDbSjAfZPHb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m46N9ppalqND0kIYYBlm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ui7edXm7piVedd2jfFcZ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QySYRh0dmOdIAOFVcsNe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HM7vVEmFaLsgszme656b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tyDQnTQlfXKpxSnIoxuRu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1uDeDjtKbWbkQ6RmlmRG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gkl6zXmI8QzzLCRH02cqz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47IgmKJJkftzejTxKvnsO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LgkfuEmOteSJfdnjBCZov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6cnyOsiH26IJmrV6f5nvM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Gv3FarTLtpPsa8SVQTwLb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1vRVoumT00xRvRu8iRNhC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TThMekfuZ02VtxNe2poAp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ViD0qHAFXU8JCXDBg2Dw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PAoWl4OoS2S4YZ8dTyUj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20xoSDTHXblM17wLpOz5t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MKVPAq9mWSOot3CumvQz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QyZEt285CHtGND1vtnfw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fzw5Bpbott6GTnQWX6dQg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VMfYtQ1tkv0Qip7nrJTd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z7KDFxp8ifJ8EJPCWlmZ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G24rOAEuW2SVc8ePbu3cd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79KoyPNyReRYrHzeJPtNi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IxHo7aSVWnVVUGq1PHob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4dGwfWKeIpsqU1QRqFnZi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AwMEyjND5TvBEj0SRd7H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X3fN615AJlkawDjZ1drx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tu0Ezap10bl9CaKBorq5j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VimxQyOaRBGD2hETKDe4S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gvGQ7gOGg8DVzHh1jQdQj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sZ7sWvGNQfFB2RR0qylb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Z7IWCIjnQ2Zw3GIEjjZth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fXEqajqFu8nU00K0SYtto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BvNahLf2bSgARKhcx0Xbx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99FIUiq1ZOZCl8C01EqsX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Dp8ZIGqsvd5KmEuzRWB9T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fp8zxZjL4TEvfAUAJAwi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4KRgcC7FhoOt3t84xSCnr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JRePomsQDRo8wQhFP7F8a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99ANecP9A6S3TKTfVbf4j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2FeGaKhusNMkEkd1pWWPq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gArV8ZNlOmfC7Vyx15R5D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PuADgWKT8RCAKdzz5Akxr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EjK7RcPdbxkZDNVolusF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QBSsqNmDWyoZvWPOss4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q64yyJBpO4VnDP63KnU6I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ARk6aqnP5EHT3xZyhbw3G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cV3VRUT061qnvcerya2ZZ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KLy4c6IAEmUEo3ezsV5x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PuADgWKT8RCAKdzz5Akxr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EjK7RcPdbxkZDNVolusF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fg5OW3TeGKPh79i16XTm7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MJEYFpqvgwYyMbDfx54sK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iym6nQpNiEDT3IJqYLTeO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TNtNPE9MZ0z9DlG1fJx4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m2zPQWGzVD74i0FjaHRVL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5V10PfJIE2tjrPw56iFGG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rE7rL2j0Gi9Rnprr1Y9Q7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FiViG7Dg7z0XumSotHpEl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9zr6EFhGxQ0lYOvtmcnqa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12772</TotalTime>
  <Words>1135</Words>
  <Application>Microsoft Office PowerPoint</Application>
  <PresentationFormat>On-screen Show (4:3)</PresentationFormat>
  <Paragraphs>161</Paragraphs>
  <Slides>39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Arial Black</vt:lpstr>
      <vt:lpstr>Calibri</vt:lpstr>
      <vt:lpstr>Times New Roman</vt:lpstr>
      <vt:lpstr>Office Theme</vt:lpstr>
      <vt:lpstr>IEM Dog &amp; Pony Show</vt:lpstr>
      <vt:lpstr>What’s a Dog and Pony Show?</vt:lpstr>
      <vt:lpstr>My Unabridged History</vt:lpstr>
      <vt:lpstr>Precious Memories…</vt:lpstr>
      <vt:lpstr>Talking Points Memo</vt:lpstr>
      <vt:lpstr>Firstly, about my WFO maps. Purpose is not to show good/bad offices, but show gradients.</vt:lpstr>
      <vt:lpstr>Websites of interest: https://mesonet.agron.iastate.edu https://mtarchive.geol.iastate.edu</vt:lpstr>
      <vt:lpstr>PowerPoint Presentation</vt:lpstr>
      <vt:lpstr>“Autoplot” application ~210 Plot Types Pick color ramp, raw data export, stable URIs</vt:lpstr>
      <vt:lpstr>Datasets Curated (or how many abbreviations fit on one slide)</vt:lpstr>
      <vt:lpstr>ASOS 1 Minute via NCEI</vt:lpstr>
      <vt:lpstr>ASOS/METAR Archive</vt:lpstr>
      <vt:lpstr>HML Obs/Forecast Archive (Link)</vt:lpstr>
      <vt:lpstr>NWS Text Products back to 1983!</vt:lpstr>
      <vt:lpstr>Archive of the weather.gov “WaWA”  map since 2013 every 5 minutes (Link)</vt:lpstr>
      <vt:lpstr>NEXRAD Archives</vt:lpstr>
      <vt:lpstr>COOP Reports by WFO (Link)</vt:lpstr>
      <vt:lpstr>SPC Outlook / MCD / Watch Search by Point (Link)</vt:lpstr>
      <vt:lpstr>Archive Point/Text MOS - Can download spreadsheets of data</vt:lpstr>
      <vt:lpstr>NEXRAD Storm Attribute Archive (Link)</vt:lpstr>
      <vt:lpstr>For comparison, here is Miami</vt:lpstr>
      <vt:lpstr>Sounding Archive</vt:lpstr>
      <vt:lpstr>The IEM’s VTEC Database</vt:lpstr>
      <vt:lpstr>VTEC Browser (Link)</vt:lpstr>
      <vt:lpstr>SBW Polygon Search by Point (Link) (same page has by county/zone)</vt:lpstr>
      <vt:lpstr>List Warning IBW Tags (Link)</vt:lpstr>
      <vt:lpstr>NWS County SVR/TOR Warnings</vt:lpstr>
      <vt:lpstr>NWS SBW SVR/TOR Warnings</vt:lpstr>
      <vt:lpstr>IEM Cow (Link)</vt:lpstr>
      <vt:lpstr>IEM Raccoon (Link)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My Standard Last Slide</vt:lpstr>
      <vt:lpstr>Time for Questions? PPT: IEM Website -&gt; Info -&gt; Presentations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akrherz</dc:creator>
  <cp:lastModifiedBy>Daryl Herzmann</cp:lastModifiedBy>
  <cp:revision>335</cp:revision>
  <dcterms:created xsi:type="dcterms:W3CDTF">2011-03-15T14:09:51Z</dcterms:created>
  <dcterms:modified xsi:type="dcterms:W3CDTF">2020-09-29T16:25:46Z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DocumentId">
    <vt:lpwstr>1LxI3P_5_0U80QjoRz34zChFwRxRyJR9g6Z8A-fZC34Y</vt:lpwstr>
  </property>
  <property fmtid="{D5CDD505-2E9C-101B-9397-08002B2CF9AE}" pid="3" name="Google.Documents.RevisionId">
    <vt:lpwstr>01894244037905311651</vt:lpwstr>
  </property>
  <property fmtid="{D5CDD505-2E9C-101B-9397-08002B2CF9AE}" pid="4" name="Google.Documents.PreviousRevisionId">
    <vt:lpwstr>04946180922090859055</vt:lpwstr>
  </property>
  <property fmtid="{D5CDD505-2E9C-101B-9397-08002B2CF9AE}" pid="5" name="Google.Documents.PluginVersion">
    <vt:lpwstr>2.0.2662.553</vt:lpwstr>
  </property>
  <property fmtid="{D5CDD505-2E9C-101B-9397-08002B2CF9AE}" pid="6" name="Google.Documents.MergeIncapabilityFlags">
    <vt:i4>0</vt:i4>
  </property>
  <property fmtid="{D5CDD505-2E9C-101B-9397-08002B2CF9AE}" pid="7" name="Google.Documents.Tracking">
    <vt:lpwstr>false</vt:lpwstr>
  </property>
</Properties>
</file>